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sldIdLst>
    <p:sldId id="258" r:id="rId3"/>
  </p:sldIdLst>
  <p:sldSz cx="43891200" cy="21945600"/>
  <p:notesSz cx="6858000" cy="9144000"/>
  <p:defaultText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3">
          <p15:clr>
            <a:srgbClr val="A4A3A4"/>
          </p15:clr>
        </p15:guide>
        <p15:guide id="2" orient="horz" pos="40">
          <p15:clr>
            <a:srgbClr val="A4A3A4"/>
          </p15:clr>
        </p15:guide>
        <p15:guide id="3" pos="27370">
          <p15:clr>
            <a:srgbClr val="A4A3A4"/>
          </p15:clr>
        </p15:guide>
        <p15:guide id="4" pos="29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autoAdjust="0"/>
    <p:restoredTop sz="94830" autoAdjust="0"/>
  </p:normalViewPr>
  <p:slideViewPr>
    <p:cSldViewPr snapToGrid="0" snapToObjects="1" showGuides="1">
      <p:cViewPr varScale="1">
        <p:scale>
          <a:sx n="33" d="100"/>
          <a:sy n="33" d="100"/>
        </p:scale>
        <p:origin x="-576" y="576"/>
      </p:cViewPr>
      <p:guideLst>
        <p:guide orient="horz" pos="13823"/>
        <p:guide orient="horz" pos="40"/>
        <p:guide pos="27370"/>
        <p:guide pos="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12/9/22</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55639900"/>
      </p:ext>
    </p:extLst>
  </p:cSld>
  <p:clrMap bg1="lt1" tx1="dk1" bg2="lt2" tx2="dk2" accent1="accent1" accent2="accent2" accent3="accent3" accent4="accent4" accent5="accent5" accent6="accent6" hlink="hlink" folHlink="folHlink"/>
  <p:notesStyle>
    <a:lvl1pPr marL="0" algn="l" defTabSz="3761915" rtl="0" eaLnBrk="1" latinLnBrk="0" hangingPunct="1">
      <a:defRPr sz="5000" kern="1200">
        <a:solidFill>
          <a:schemeClr val="tx1"/>
        </a:solidFill>
        <a:latin typeface="+mn-lt"/>
        <a:ea typeface="+mn-ea"/>
        <a:cs typeface="+mn-cs"/>
      </a:defRPr>
    </a:lvl1pPr>
    <a:lvl2pPr marL="1880958" algn="l" defTabSz="3761915" rtl="0" eaLnBrk="1" latinLnBrk="0" hangingPunct="1">
      <a:defRPr sz="5000" kern="1200">
        <a:solidFill>
          <a:schemeClr val="tx1"/>
        </a:solidFill>
        <a:latin typeface="+mn-lt"/>
        <a:ea typeface="+mn-ea"/>
        <a:cs typeface="+mn-cs"/>
      </a:defRPr>
    </a:lvl2pPr>
    <a:lvl3pPr marL="3761915" algn="l" defTabSz="3761915" rtl="0" eaLnBrk="1" latinLnBrk="0" hangingPunct="1">
      <a:defRPr sz="5000" kern="1200">
        <a:solidFill>
          <a:schemeClr val="tx1"/>
        </a:solidFill>
        <a:latin typeface="+mn-lt"/>
        <a:ea typeface="+mn-ea"/>
        <a:cs typeface="+mn-cs"/>
      </a:defRPr>
    </a:lvl3pPr>
    <a:lvl4pPr marL="5642873" algn="l" defTabSz="3761915" rtl="0" eaLnBrk="1" latinLnBrk="0" hangingPunct="1">
      <a:defRPr sz="5000" kern="1200">
        <a:solidFill>
          <a:schemeClr val="tx1"/>
        </a:solidFill>
        <a:latin typeface="+mn-lt"/>
        <a:ea typeface="+mn-ea"/>
        <a:cs typeface="+mn-cs"/>
      </a:defRPr>
    </a:lvl4pPr>
    <a:lvl5pPr marL="7523829" algn="l" defTabSz="3761915" rtl="0" eaLnBrk="1" latinLnBrk="0" hangingPunct="1">
      <a:defRPr sz="5000" kern="1200">
        <a:solidFill>
          <a:schemeClr val="tx1"/>
        </a:solidFill>
        <a:latin typeface="+mn-lt"/>
        <a:ea typeface="+mn-ea"/>
        <a:cs typeface="+mn-cs"/>
      </a:defRPr>
    </a:lvl5pPr>
    <a:lvl6pPr marL="9404787" algn="l" defTabSz="3761915" rtl="0" eaLnBrk="1" latinLnBrk="0" hangingPunct="1">
      <a:defRPr sz="5000" kern="1200">
        <a:solidFill>
          <a:schemeClr val="tx1"/>
        </a:solidFill>
        <a:latin typeface="+mn-lt"/>
        <a:ea typeface="+mn-ea"/>
        <a:cs typeface="+mn-cs"/>
      </a:defRPr>
    </a:lvl6pPr>
    <a:lvl7pPr marL="11285745" algn="l" defTabSz="3761915" rtl="0" eaLnBrk="1" latinLnBrk="0" hangingPunct="1">
      <a:defRPr sz="5000" kern="1200">
        <a:solidFill>
          <a:schemeClr val="tx1"/>
        </a:solidFill>
        <a:latin typeface="+mn-lt"/>
        <a:ea typeface="+mn-ea"/>
        <a:cs typeface="+mn-cs"/>
      </a:defRPr>
    </a:lvl7pPr>
    <a:lvl8pPr marL="13166702" algn="l" defTabSz="3761915" rtl="0" eaLnBrk="1" latinLnBrk="0" hangingPunct="1">
      <a:defRPr sz="5000" kern="1200">
        <a:solidFill>
          <a:schemeClr val="tx1"/>
        </a:solidFill>
        <a:latin typeface="+mn-lt"/>
        <a:ea typeface="+mn-ea"/>
        <a:cs typeface="+mn-cs"/>
      </a:defRPr>
    </a:lvl8pPr>
    <a:lvl9pPr marL="15047660" algn="l" defTabSz="3761915" rtl="0" eaLnBrk="1" latinLnBrk="0" hangingPunct="1">
      <a:defRPr sz="5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510750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8x96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38087" y="3990987"/>
            <a:ext cx="8290965" cy="527611"/>
          </a:xfrm>
          <a:prstGeom prst="rect">
            <a:avLst/>
          </a:prstGeom>
          <a:solidFill>
            <a:schemeClr val="accent5">
              <a:lumMod val="50000"/>
            </a:schemeClr>
          </a:solidFill>
        </p:spPr>
        <p:txBody>
          <a:bodyPr wrap="square" lIns="78374" tIns="78374" rIns="78374" bIns="78374" anchor="t" anchorCtr="0">
            <a:spAutoFit/>
          </a:bodyPr>
          <a:lstStyle>
            <a:lvl1pPr marL="0" indent="0" algn="ctr">
              <a:buNone/>
              <a:defRPr sz="24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128817" y="3990987"/>
            <a:ext cx="8269287" cy="527611"/>
          </a:xfrm>
          <a:prstGeom prst="rect">
            <a:avLst/>
          </a:prstGeom>
          <a:solidFill>
            <a:schemeClr val="accent5">
              <a:lumMod val="50000"/>
            </a:schemeClr>
          </a:solidFill>
        </p:spPr>
        <p:txBody>
          <a:bodyPr wrap="square" lIns="78374" tIns="78374" rIns="78374" bIns="78374" anchor="t" anchorCtr="0">
            <a:spAutoFit/>
          </a:bodyPr>
          <a:lstStyle>
            <a:lvl1pPr marL="0" indent="0" algn="ctr">
              <a:buNone/>
              <a:defRPr sz="24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438087" y="4605212"/>
            <a:ext cx="8290965" cy="492443"/>
          </a:xfrm>
          <a:prstGeom prst="rect">
            <a:avLst/>
          </a:prstGeom>
        </p:spPr>
        <p:txBody>
          <a:bodyPr wrap="square" lIns="91440" tIns="91440" rIns="91440" bIns="91440"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74663" y="10431876"/>
            <a:ext cx="8290965" cy="527611"/>
          </a:xfrm>
          <a:prstGeom prst="rect">
            <a:avLst/>
          </a:prstGeom>
          <a:solidFill>
            <a:schemeClr val="accent5">
              <a:lumMod val="50000"/>
            </a:schemeClr>
          </a:solidFill>
        </p:spPr>
        <p:txBody>
          <a:bodyPr wrap="square" lIns="78374" tIns="78374" rIns="78374" bIns="78374" anchor="t" anchorCtr="0">
            <a:spAutoFit/>
          </a:bodyPr>
          <a:lstStyle>
            <a:lvl1pPr marL="0" indent="0" algn="ctr">
              <a:buNone/>
              <a:defRPr sz="24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7804524" y="4580154"/>
            <a:ext cx="8274926" cy="492443"/>
          </a:xfrm>
          <a:prstGeom prst="rect">
            <a:avLst/>
          </a:prstGeom>
        </p:spPr>
        <p:txBody>
          <a:bodyPr wrap="square" lIns="91440" tIns="91440" rIns="91440" bIns="91440"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7797869" y="3990987"/>
            <a:ext cx="8274926" cy="527611"/>
          </a:xfrm>
          <a:prstGeom prst="rect">
            <a:avLst/>
          </a:prstGeom>
          <a:solidFill>
            <a:schemeClr val="accent5">
              <a:lumMod val="50000"/>
            </a:schemeClr>
          </a:solidFill>
        </p:spPr>
        <p:txBody>
          <a:bodyPr wrap="square" lIns="78374" tIns="78374" rIns="78374" bIns="78374" anchor="t" anchorCtr="0">
            <a:spAutoFit/>
          </a:bodyPr>
          <a:lstStyle>
            <a:lvl1pPr marL="0" indent="0" algn="ctr">
              <a:buNone/>
              <a:defRPr sz="24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5147250" y="3990987"/>
            <a:ext cx="8272463" cy="527611"/>
          </a:xfrm>
          <a:prstGeom prst="rect">
            <a:avLst/>
          </a:prstGeom>
          <a:solidFill>
            <a:schemeClr val="accent5">
              <a:lumMod val="50000"/>
            </a:schemeClr>
          </a:solidFill>
        </p:spPr>
        <p:txBody>
          <a:bodyPr wrap="square" lIns="78374" tIns="78374" rIns="78374" bIns="78374" anchor="t" anchorCtr="0">
            <a:spAutoFit/>
          </a:bodyPr>
          <a:lstStyle>
            <a:lvl1pPr marL="0" indent="0" algn="ctr">
              <a:buNone/>
              <a:defRPr sz="24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5147249" y="4611684"/>
            <a:ext cx="8272463" cy="492443"/>
          </a:xfrm>
          <a:prstGeom prst="rect">
            <a:avLst/>
          </a:prstGeom>
        </p:spPr>
        <p:txBody>
          <a:bodyPr wrap="square" lIns="91440" tIns="91440" rIns="91440" bIns="91440"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5147249" y="9515157"/>
            <a:ext cx="8272463" cy="527611"/>
          </a:xfrm>
          <a:prstGeom prst="rect">
            <a:avLst/>
          </a:prstGeom>
          <a:solidFill>
            <a:schemeClr val="accent5">
              <a:lumMod val="50000"/>
            </a:schemeClr>
          </a:solidFill>
        </p:spPr>
        <p:txBody>
          <a:bodyPr wrap="square" lIns="78374" tIns="78374" rIns="78374" bIns="78374" anchor="t" anchorCtr="0">
            <a:spAutoFit/>
          </a:bodyPr>
          <a:lstStyle>
            <a:lvl1pPr marL="0" indent="0" algn="ctr">
              <a:buNone/>
              <a:defRPr sz="24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5147250" y="16394130"/>
            <a:ext cx="8275320" cy="527611"/>
          </a:xfrm>
          <a:prstGeom prst="rect">
            <a:avLst/>
          </a:prstGeom>
          <a:solidFill>
            <a:schemeClr val="accent5">
              <a:lumMod val="50000"/>
            </a:schemeClr>
          </a:solidFill>
        </p:spPr>
        <p:txBody>
          <a:bodyPr wrap="square" lIns="78374" tIns="78374" rIns="78374" bIns="78374" anchor="t" anchorCtr="0">
            <a:spAutoFit/>
          </a:bodyPr>
          <a:lstStyle>
            <a:lvl1pPr marL="0" indent="0" algn="ctr">
              <a:buNone/>
              <a:defRPr sz="2400" b="1" u="none" baseline="0">
                <a:solidFill>
                  <a:schemeClr val="bg1"/>
                </a:solidFill>
                <a:latin typeface="Century Gothic" panose="020B0502020202020204" pitchFamily="34" charset="0"/>
              </a:defRPr>
            </a:lvl1pPr>
          </a:lstStyle>
          <a:p>
            <a:pPr lvl="0"/>
            <a:r>
              <a:rPr lang="en-US" dirty="0"/>
              <a:t>(click to edit)  ACKNOWLEDGEMENTS</a:t>
            </a:r>
          </a:p>
        </p:txBody>
      </p:sp>
      <p:sp>
        <p:nvSpPr>
          <p:cNvPr id="30" name="Text Placeholder 3"/>
          <p:cNvSpPr>
            <a:spLocks noGrp="1"/>
          </p:cNvSpPr>
          <p:nvPr>
            <p:ph type="body" sz="quarter" idx="30" hasCustomPrompt="1"/>
          </p:nvPr>
        </p:nvSpPr>
        <p:spPr>
          <a:xfrm>
            <a:off x="35147248" y="17036528"/>
            <a:ext cx="8272463" cy="492443"/>
          </a:xfrm>
          <a:prstGeom prst="rect">
            <a:avLst/>
          </a:prstGeom>
        </p:spPr>
        <p:txBody>
          <a:bodyPr wrap="square" lIns="91440" tIns="91440" rIns="91440" bIns="91440"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133786" y="4611684"/>
            <a:ext cx="8271345" cy="492443"/>
          </a:xfrm>
          <a:prstGeom prst="rect">
            <a:avLst/>
          </a:prstGeom>
        </p:spPr>
        <p:txBody>
          <a:bodyPr wrap="square" lIns="91440" tIns="91440" rIns="91440" bIns="91440"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6462419" y="4580154"/>
            <a:ext cx="8274926" cy="492443"/>
          </a:xfrm>
          <a:prstGeom prst="rect">
            <a:avLst/>
          </a:prstGeom>
        </p:spPr>
        <p:txBody>
          <a:bodyPr wrap="square" lIns="91440" tIns="91440" rIns="91440" bIns="91440"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6472560" y="3990987"/>
            <a:ext cx="8274926" cy="527611"/>
          </a:xfrm>
          <a:prstGeom prst="rect">
            <a:avLst/>
          </a:prstGeom>
          <a:solidFill>
            <a:schemeClr val="accent5">
              <a:lumMod val="50000"/>
            </a:schemeClr>
          </a:solidFill>
        </p:spPr>
        <p:txBody>
          <a:bodyPr wrap="square" lIns="78374" tIns="78374" rIns="78374" bIns="78374" anchor="t" anchorCtr="0">
            <a:spAutoFit/>
          </a:bodyPr>
          <a:lstStyle>
            <a:lvl1pPr marL="0" indent="0" algn="ctr">
              <a:buNone/>
              <a:defRPr sz="2400" b="1" u="none" baseline="0">
                <a:solidFill>
                  <a:schemeClr val="bg1"/>
                </a:solidFill>
                <a:latin typeface="Century Gothic" panose="020B0502020202020204" pitchFamily="34" charset="0"/>
              </a:defRPr>
            </a:lvl1pPr>
          </a:lstStyle>
          <a:p>
            <a:pPr lvl="0"/>
            <a:r>
              <a:rPr lang="en-US" dirty="0"/>
              <a:t>(click to edit)  RESULTS</a:t>
            </a:r>
          </a:p>
        </p:txBody>
      </p:sp>
      <p:sp>
        <p:nvSpPr>
          <p:cNvPr id="57" name="Text Placeholder 76"/>
          <p:cNvSpPr>
            <a:spLocks noGrp="1"/>
          </p:cNvSpPr>
          <p:nvPr>
            <p:ph type="body" sz="quarter" idx="161" hasCustomPrompt="1"/>
          </p:nvPr>
        </p:nvSpPr>
        <p:spPr>
          <a:xfrm>
            <a:off x="5225143" y="1091509"/>
            <a:ext cx="33440914" cy="584775"/>
          </a:xfrm>
          <a:prstGeom prst="rect">
            <a:avLst/>
          </a:prstGeom>
        </p:spPr>
        <p:txBody>
          <a:bodyPr anchor="t" anchorCtr="0">
            <a:spAutoFit/>
          </a:bodyPr>
          <a:lstStyle>
            <a:lvl1pPr marL="0" indent="0" algn="ctr">
              <a:buFontTx/>
              <a:buNone/>
              <a:defRPr sz="32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1915058"/>
            <a:ext cx="33440914" cy="400110"/>
          </a:xfrm>
          <a:prstGeom prst="rect">
            <a:avLst/>
          </a:prstGeom>
        </p:spPr>
        <p:txBody>
          <a:bodyPr anchor="t" anchorCtr="0">
            <a:spAutoFit/>
          </a:bodyPr>
          <a:lstStyle>
            <a:lvl1pPr marL="0" indent="0" algn="ctr">
              <a:buFontTx/>
              <a:buNone/>
              <a:defRPr sz="20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5143" y="180134"/>
            <a:ext cx="33440914" cy="792252"/>
          </a:xfrm>
          <a:prstGeom prst="rect">
            <a:avLst/>
          </a:prstGeom>
        </p:spPr>
        <p:txBody>
          <a:bodyPr anchor="t" anchorCtr="0">
            <a:spAutoFit/>
          </a:bodyPr>
          <a:lstStyle>
            <a:lvl1pPr marL="0" indent="0" algn="ctr">
              <a:buFontTx/>
              <a:buNone/>
              <a:defRPr sz="4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38087" y="3486491"/>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128817" y="3486491"/>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38087" y="4100716"/>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7804524"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7797869"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5147250" y="3486491"/>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5147249" y="4107188"/>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5147249"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5147249"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133786" y="4107188"/>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6462419"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6472560"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6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3290351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2C311D-F86B-69BA-1FCE-A5D22828813C}"/>
              </a:ext>
            </a:extLst>
          </p:cNvPr>
          <p:cNvSpPr/>
          <p:nvPr userDrawn="1"/>
        </p:nvSpPr>
        <p:spPr>
          <a:xfrm>
            <a:off x="-1" y="21251917"/>
            <a:ext cx="43891199" cy="6571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819153" y="21488400"/>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aphicFrame>
        <p:nvGraphicFramePr>
          <p:cNvPr id="33" name="Table 32">
            <a:extLst>
              <a:ext uri="{FF2B5EF4-FFF2-40B4-BE49-F238E27FC236}">
                <a16:creationId xmlns:a16="http://schemas.microsoft.com/office/drawing/2014/main" id="{51F6E1DE-3038-D348-B243-6638F96B5BD2}"/>
              </a:ext>
            </a:extLst>
          </p:cNvPr>
          <p:cNvGraphicFramePr>
            <a:graphicFrameLocks noGrp="1"/>
          </p:cNvGraphicFramePr>
          <p:nvPr userDrawn="1">
            <p:extLst>
              <p:ext uri="{D42A27DB-BD31-4B8C-83A1-F6EECF244321}">
                <p14:modId xmlns:p14="http://schemas.microsoft.com/office/powerpoint/2010/main" val="3081578541"/>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34" name="Table 33">
            <a:extLst>
              <a:ext uri="{FF2B5EF4-FFF2-40B4-BE49-F238E27FC236}">
                <a16:creationId xmlns:a16="http://schemas.microsoft.com/office/drawing/2014/main" id="{74E59F75-101F-E64C-9D73-208C5745B1FA}"/>
              </a:ext>
            </a:extLst>
          </p:cNvPr>
          <p:cNvGraphicFramePr>
            <a:graphicFrameLocks noGrp="1"/>
          </p:cNvGraphicFramePr>
          <p:nvPr userDrawn="1">
            <p:extLst>
              <p:ext uri="{D42A27DB-BD31-4B8C-83A1-F6EECF244321}">
                <p14:modId xmlns:p14="http://schemas.microsoft.com/office/powerpoint/2010/main" val="2080183401"/>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2022</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grpSp>
        <p:nvGrpSpPr>
          <p:cNvPr id="5" name="Group 4">
            <a:extLst>
              <a:ext uri="{FF2B5EF4-FFF2-40B4-BE49-F238E27FC236}">
                <a16:creationId xmlns:a16="http://schemas.microsoft.com/office/drawing/2014/main" id="{FC11E86C-1BAE-D328-3FC1-49F4093F775A}"/>
              </a:ext>
            </a:extLst>
          </p:cNvPr>
          <p:cNvGrpSpPr/>
          <p:nvPr userDrawn="1"/>
        </p:nvGrpSpPr>
        <p:grpSpPr>
          <a:xfrm>
            <a:off x="0" y="-1"/>
            <a:ext cx="43891200" cy="3563007"/>
            <a:chOff x="0" y="-1"/>
            <a:chExt cx="12192000" cy="1219223"/>
          </a:xfrm>
        </p:grpSpPr>
        <p:sp>
          <p:nvSpPr>
            <p:cNvPr id="6" name="Document 5">
              <a:extLst>
                <a:ext uri="{FF2B5EF4-FFF2-40B4-BE49-F238E27FC236}">
                  <a16:creationId xmlns:a16="http://schemas.microsoft.com/office/drawing/2014/main" id="{FDA6D10E-D6C0-B267-8CA2-C9EBCD9D32A1}"/>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cument 6">
              <a:extLst>
                <a:ext uri="{FF2B5EF4-FFF2-40B4-BE49-F238E27FC236}">
                  <a16:creationId xmlns:a16="http://schemas.microsoft.com/office/drawing/2014/main" id="{8C340A78-2859-CB97-13FD-79477E762739}"/>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819153" y="21488400"/>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1960005640"/>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mathworks.com/discovery/neural-network.html" TargetMode="External"/><Relationship Id="rId13" Type="http://schemas.openxmlformats.org/officeDocument/2006/relationships/image" Target="../media/image11.png"/><Relationship Id="rId3" Type="http://schemas.openxmlformats.org/officeDocument/2006/relationships/hyperlink" Target="https://www.intel.com/content/www/us/en/products/docs/processors/cpu-vs-gpu.html" TargetMode="External"/><Relationship Id="rId7" Type="http://schemas.openxmlformats.org/officeDocument/2006/relationships/hyperlink" Target="https://en.wikipedia.org/wiki/SHMEM" TargetMode="External"/><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hyperlink" Target="https://kb.iu.edu/d/brcc" TargetMode="External"/><Relationship Id="rId11" Type="http://schemas.openxmlformats.org/officeDocument/2006/relationships/image" Target="../media/image9.png"/><Relationship Id="rId5" Type="http://schemas.openxmlformats.org/officeDocument/2006/relationships/hyperlink" Target="https://en.wikipedia.org/wiki/In-place_matrix_transposition" TargetMode="Externa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hyperlink" Target="https://www.mathworks.com/discovery/deep-learning.html" TargetMode="External"/><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BDFC9E-A940-0D61-7D12-2CD627A1706A}"/>
              </a:ext>
            </a:extLst>
          </p:cNvPr>
          <p:cNvSpPr>
            <a:spLocks noGrp="1"/>
          </p:cNvSpPr>
          <p:nvPr>
            <p:ph type="body" sz="quarter" idx="10"/>
          </p:nvPr>
        </p:nvSpPr>
        <p:spPr>
          <a:xfrm>
            <a:off x="474663" y="11021042"/>
            <a:ext cx="8290965" cy="9725739"/>
          </a:xfrm>
        </p:spPr>
        <p:txBody>
          <a:bodyPr/>
          <a:lstStyle/>
          <a:p>
            <a:pPr>
              <a:buFont typeface="Arial" panose="020B0604020202020204" pitchFamily="34" charset="0"/>
              <a:buChar char="•"/>
            </a:pPr>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b="1" dirty="0">
                <a:solidFill>
                  <a:srgbClr val="000000"/>
                </a:solidFill>
                <a:effectLst/>
                <a:latin typeface="Helvetica Neue" panose="02000503000000020004" pitchFamily="2" charset="0"/>
              </a:rPr>
              <a:t>How GPU and CPU works...</a:t>
            </a:r>
            <a:endParaRPr lang="en-US" dirty="0">
              <a:solidFill>
                <a:srgbClr val="000000"/>
              </a:solidFill>
              <a:latin typeface="Helvetica Neue" panose="02000503000000020004" pitchFamily="2" charset="0"/>
            </a:endParaRPr>
          </a:p>
          <a:p>
            <a:pPr>
              <a:buFont typeface="Arial" panose="020B0604020202020204" pitchFamily="34" charset="0"/>
              <a:buChar char="•"/>
            </a:pPr>
            <a:r>
              <a:rPr lang="en-US" dirty="0">
                <a:solidFill>
                  <a:srgbClr val="000000"/>
                </a:solidFill>
                <a:effectLst/>
                <a:latin typeface="Helvetica Neue" panose="02000503000000020004" pitchFamily="2" charset="0"/>
              </a:rPr>
              <a:t>GPU(Graphics Processing Unit): It is designed for parallelizable problem. The GPU is a processor that is made up of many smaller and more specialized cores. By working together, the cores deliver massive performance when a processing task can be divided up and processed across many cores. </a:t>
            </a:r>
          </a:p>
          <a:p>
            <a:pPr>
              <a:buFont typeface="Arial" panose="020B0604020202020204" pitchFamily="34" charset="0"/>
              <a:buChar char="•"/>
            </a:pPr>
            <a:r>
              <a:rPr lang="en-US" dirty="0">
                <a:solidFill>
                  <a:srgbClr val="000000"/>
                </a:solidFill>
                <a:effectLst/>
                <a:latin typeface="Helvetica Neue" panose="02000503000000020004" pitchFamily="2" charset="0"/>
              </a:rPr>
              <a:t>A CPU is a central processing unit, a top-tier unit that uses computer resources, including input/output devices, memory devices, and computing devices, and serves as the brain of a computer. In addition to data processing, the algorithm analyzed in the program determines the next behavior, prioritizes and switches tasks divided for multitasking, and directs the computer, including managing virtual memory.</a:t>
            </a:r>
          </a:p>
          <a:p>
            <a:pPr>
              <a:buFont typeface="Arial" panose="020B0604020202020204" pitchFamily="34" charset="0"/>
              <a:buChar char="•"/>
            </a:pPr>
            <a:r>
              <a:rPr lang="en-US" dirty="0">
                <a:solidFill>
                  <a:srgbClr val="000000"/>
                </a:solidFill>
                <a:effectLst/>
                <a:latin typeface="Helvetica Neue" panose="02000503000000020004" pitchFamily="2" charset="0"/>
              </a:rPr>
              <a:t>Although CPUs and GPUs each support parallel processing, there are cases where the CPU is more efficient when using the CPU and the GPU, depending on the nature or environment of the application. So from this </a:t>
            </a:r>
            <a:r>
              <a:rPr lang="en-US" dirty="0" err="1">
                <a:solidFill>
                  <a:srgbClr val="000000"/>
                </a:solidFill>
                <a:effectLst/>
                <a:latin typeface="Helvetica Neue" panose="02000503000000020004" pitchFamily="2" charset="0"/>
              </a:rPr>
              <a:t>reserach</a:t>
            </a:r>
            <a:r>
              <a:rPr lang="en-US" dirty="0">
                <a:solidFill>
                  <a:srgbClr val="000000"/>
                </a:solidFill>
                <a:effectLst/>
                <a:latin typeface="Helvetica Neue" panose="02000503000000020004" pitchFamily="2" charset="0"/>
              </a:rPr>
              <a:t> project, which processor is more efficiency with utilizing one of the deep learning process, Transposing dataset, to decide CPU can replace on GPU.</a:t>
            </a:r>
          </a:p>
          <a:p>
            <a:endParaRPr lang="en-US" dirty="0"/>
          </a:p>
          <a:p>
            <a:endParaRPr lang="en-US" dirty="0"/>
          </a:p>
          <a:p>
            <a:r>
              <a:rPr lang="en-US" b="1" dirty="0">
                <a:solidFill>
                  <a:srgbClr val="000000"/>
                </a:solidFill>
                <a:effectLst/>
                <a:latin typeface="Helvetica Neue" panose="02000503000000020004" pitchFamily="2" charset="0"/>
              </a:rPr>
              <a:t>GPU, CPU</a:t>
            </a:r>
            <a:endParaRPr lang="en-US" dirty="0"/>
          </a:p>
          <a:p>
            <a:pPr>
              <a:buFont typeface="Arial" panose="020B0604020202020204" pitchFamily="34" charset="0"/>
              <a:buChar char="•"/>
            </a:pPr>
            <a:r>
              <a:rPr lang="en-US" dirty="0">
                <a:solidFill>
                  <a:srgbClr val="000000"/>
                </a:solidFill>
                <a:effectLst/>
                <a:latin typeface="Helvetica Neue" panose="02000503000000020004" pitchFamily="2" charset="0"/>
              </a:rPr>
              <a:t>The picture  shows the structure of GPU and CPU. As can be seen from this figure, GPU has an overwhelmingly high ratio of ALU chips compared to CPU, which makes it specialized in parallel computation.</a:t>
            </a:r>
          </a:p>
          <a:p>
            <a:pPr>
              <a:buFont typeface="Arial" panose="020B0604020202020204" pitchFamily="34" charset="0"/>
              <a:buChar char="•"/>
            </a:pPr>
            <a:r>
              <a:rPr lang="en-US" dirty="0">
                <a:solidFill>
                  <a:srgbClr val="000000"/>
                </a:solidFill>
                <a:effectLst/>
                <a:latin typeface="Helvetica Neue" panose="02000503000000020004" pitchFamily="2" charset="0"/>
              </a:rPr>
              <a:t>Relation between CPU and GPU is more like Employee(GPU) and Employer (CPU)</a:t>
            </a:r>
          </a:p>
          <a:p>
            <a:endParaRPr lang="en-US" dirty="0"/>
          </a:p>
        </p:txBody>
      </p:sp>
      <p:sp>
        <p:nvSpPr>
          <p:cNvPr id="3" name="Text Placeholder 2">
            <a:extLst>
              <a:ext uri="{FF2B5EF4-FFF2-40B4-BE49-F238E27FC236}">
                <a16:creationId xmlns:a16="http://schemas.microsoft.com/office/drawing/2014/main" id="{94B5B85C-55A0-958B-8B02-2FB809607B81}"/>
              </a:ext>
            </a:extLst>
          </p:cNvPr>
          <p:cNvSpPr>
            <a:spLocks noGrp="1"/>
          </p:cNvSpPr>
          <p:nvPr>
            <p:ph type="body" sz="quarter" idx="11"/>
          </p:nvPr>
        </p:nvSpPr>
        <p:spPr/>
        <p:txBody>
          <a:bodyPr/>
          <a:lstStyle/>
          <a:p>
            <a:r>
              <a:rPr lang="en-US" dirty="0"/>
              <a:t>Abstract</a:t>
            </a:r>
          </a:p>
        </p:txBody>
      </p:sp>
      <p:sp>
        <p:nvSpPr>
          <p:cNvPr id="4" name="Text Placeholder 3">
            <a:extLst>
              <a:ext uri="{FF2B5EF4-FFF2-40B4-BE49-F238E27FC236}">
                <a16:creationId xmlns:a16="http://schemas.microsoft.com/office/drawing/2014/main" id="{C18D9A36-6BF9-6A59-8FD4-6529519684AB}"/>
              </a:ext>
            </a:extLst>
          </p:cNvPr>
          <p:cNvSpPr>
            <a:spLocks noGrp="1"/>
          </p:cNvSpPr>
          <p:nvPr>
            <p:ph type="body" sz="quarter" idx="20"/>
          </p:nvPr>
        </p:nvSpPr>
        <p:spPr/>
        <p:txBody>
          <a:bodyPr/>
          <a:lstStyle/>
          <a:p>
            <a:r>
              <a:rPr lang="en-US" dirty="0"/>
              <a:t>Introduction</a:t>
            </a:r>
          </a:p>
        </p:txBody>
      </p:sp>
      <p:sp>
        <p:nvSpPr>
          <p:cNvPr id="5" name="Text Placeholder 4">
            <a:extLst>
              <a:ext uri="{FF2B5EF4-FFF2-40B4-BE49-F238E27FC236}">
                <a16:creationId xmlns:a16="http://schemas.microsoft.com/office/drawing/2014/main" id="{34C83E54-546A-F1B2-002B-84EE36B786F8}"/>
              </a:ext>
            </a:extLst>
          </p:cNvPr>
          <p:cNvSpPr>
            <a:spLocks noGrp="1"/>
          </p:cNvSpPr>
          <p:nvPr>
            <p:ph type="body" sz="quarter" idx="21"/>
          </p:nvPr>
        </p:nvSpPr>
        <p:spPr>
          <a:xfrm>
            <a:off x="438087" y="4605212"/>
            <a:ext cx="8290965" cy="5232202"/>
          </a:xfrm>
        </p:spPr>
        <p:txBody>
          <a:bodyPr/>
          <a:lstStyle/>
          <a:p>
            <a:pPr>
              <a:buFont typeface="Arial" panose="020B0604020202020204" pitchFamily="34" charset="0"/>
              <a:buChar char="•"/>
            </a:pPr>
            <a:r>
              <a:rPr lang="en-US" dirty="0">
                <a:solidFill>
                  <a:srgbClr val="000000"/>
                </a:solidFill>
                <a:effectLst/>
                <a:latin typeface="Helvetica Neue" panose="02000503000000020004" pitchFamily="2" charset="0"/>
              </a:rPr>
              <a:t>Since the machine learning is getting more important in these days. Even GPU programming gets normalized, the level of the GPU programming is the big obstacle in these days. And it lead to the lots of new package or library with GPU even for CPU machine learning program. </a:t>
            </a:r>
          </a:p>
          <a:p>
            <a:pPr>
              <a:buFont typeface="Arial" panose="020B0604020202020204" pitchFamily="34" charset="0"/>
              <a:buChar char="•"/>
            </a:pPr>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dirty="0">
                <a:solidFill>
                  <a:srgbClr val="000000"/>
                </a:solidFill>
                <a:effectLst/>
                <a:latin typeface="Helvetica Neue" panose="02000503000000020004" pitchFamily="2" charset="0"/>
              </a:rPr>
              <a:t>Although CPUs and GPUs each support parallel processing, there are cases where the CPU is more efficient when using the CPU and the GPU, depending on the nature or environment of the application. So, I used </a:t>
            </a:r>
            <a:r>
              <a:rPr lang="en-US" dirty="0" err="1">
                <a:solidFill>
                  <a:srgbClr val="000000"/>
                </a:solidFill>
                <a:effectLst/>
                <a:latin typeface="Helvetica Neue" panose="02000503000000020004" pitchFamily="2" charset="0"/>
              </a:rPr>
              <a:t>BigRed</a:t>
            </a:r>
            <a:r>
              <a:rPr lang="en-US" dirty="0">
                <a:solidFill>
                  <a:srgbClr val="000000"/>
                </a:solidFill>
                <a:effectLst/>
                <a:latin typeface="Helvetica Neue" panose="02000503000000020004" pitchFamily="2" charset="0"/>
              </a:rPr>
              <a:t> 200 which have GPU(NVIDIA Tesla A100 GPU)model and CPU(AMD Epyc7713 processor(64 -core)) model to check the GPU  and CPU difference by comparing the time for the transposing with different size  of the matrixes. And check why CPU cannot be replace on GPU with Deep learning with comparing the time difference with different strategies by transposing different size  of the matrix (dataset).</a:t>
            </a:r>
          </a:p>
        </p:txBody>
      </p:sp>
      <p:sp>
        <p:nvSpPr>
          <p:cNvPr id="6" name="Text Placeholder 5">
            <a:extLst>
              <a:ext uri="{FF2B5EF4-FFF2-40B4-BE49-F238E27FC236}">
                <a16:creationId xmlns:a16="http://schemas.microsoft.com/office/drawing/2014/main" id="{432A4DB7-7980-6FCE-64ED-6006AB5E21D6}"/>
              </a:ext>
            </a:extLst>
          </p:cNvPr>
          <p:cNvSpPr>
            <a:spLocks noGrp="1"/>
          </p:cNvSpPr>
          <p:nvPr>
            <p:ph type="body" sz="quarter" idx="22"/>
          </p:nvPr>
        </p:nvSpPr>
        <p:spPr/>
        <p:txBody>
          <a:bodyPr/>
          <a:lstStyle/>
          <a:p>
            <a:r>
              <a:rPr lang="en-US" dirty="0"/>
              <a:t>Introduction</a:t>
            </a:r>
          </a:p>
        </p:txBody>
      </p:sp>
      <p:sp>
        <p:nvSpPr>
          <p:cNvPr id="7" name="Text Placeholder 6">
            <a:extLst>
              <a:ext uri="{FF2B5EF4-FFF2-40B4-BE49-F238E27FC236}">
                <a16:creationId xmlns:a16="http://schemas.microsoft.com/office/drawing/2014/main" id="{C215B88C-A231-B28D-EA25-CE849FC66B7B}"/>
              </a:ext>
            </a:extLst>
          </p:cNvPr>
          <p:cNvSpPr>
            <a:spLocks noGrp="1"/>
          </p:cNvSpPr>
          <p:nvPr>
            <p:ph type="body" sz="quarter" idx="23"/>
          </p:nvPr>
        </p:nvSpPr>
        <p:spPr>
          <a:xfrm>
            <a:off x="17804524" y="4580154"/>
            <a:ext cx="8274926" cy="8248412"/>
          </a:xfrm>
        </p:spPr>
        <p:txBody>
          <a:bodyPr/>
          <a:lstStyle/>
          <a:p>
            <a:r>
              <a:rPr lang="en-US" b="1" dirty="0">
                <a:solidFill>
                  <a:srgbClr val="000000"/>
                </a:solidFill>
                <a:effectLst/>
                <a:latin typeface="Helvetica Neue" panose="02000503000000020004" pitchFamily="2" charset="0"/>
              </a:rPr>
              <a:t>For my </a:t>
            </a:r>
            <a:r>
              <a:rPr lang="en-US" b="1" dirty="0" err="1">
                <a:solidFill>
                  <a:srgbClr val="000000"/>
                </a:solidFill>
                <a:effectLst/>
                <a:latin typeface="Helvetica Neue" panose="02000503000000020004" pitchFamily="2" charset="0"/>
              </a:rPr>
              <a:t>reserach</a:t>
            </a:r>
            <a:r>
              <a:rPr lang="en-US" b="1" dirty="0">
                <a:solidFill>
                  <a:srgbClr val="000000"/>
                </a:solidFill>
                <a:effectLst/>
                <a:latin typeface="Helvetica Neue" panose="02000503000000020004" pitchFamily="2" charset="0"/>
              </a:rPr>
              <a:t> experiment...</a:t>
            </a:r>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dirty="0">
                <a:solidFill>
                  <a:srgbClr val="000000"/>
                </a:solidFill>
                <a:effectLst/>
                <a:latin typeface="Helvetica Neue" panose="02000503000000020004" pitchFamily="2" charset="0"/>
              </a:rPr>
              <a:t>By Transposing the matrix for comparing the CPU(AMD EPYC 7742 processors) and GPU(NVIDIA A100) work process time and efficiency,  From this project, we checked 4 times with 4 different size(512(2^4 X 2^5), 1024 (2^5 X 2^5), 2048(2^5 X 2^6), 4096(2^6 X 2^6)) of the matrix transpose. With different size matrixes it shows that GPU is more efficiency on the transposing with the naive method.</a:t>
            </a:r>
          </a:p>
          <a:p>
            <a:pPr>
              <a:buFont typeface="Arial" panose="020B0604020202020204" pitchFamily="34" charset="0"/>
              <a:buChar char="•"/>
            </a:pPr>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dirty="0">
                <a:solidFill>
                  <a:srgbClr val="000000"/>
                </a:solidFill>
                <a:effectLst/>
                <a:latin typeface="Helvetica Neue" panose="02000503000000020004" pitchFamily="2" charset="0"/>
              </a:rPr>
              <a:t>For the GPU transposing model, I used </a:t>
            </a:r>
            <a:r>
              <a:rPr lang="en-US" dirty="0" err="1">
                <a:solidFill>
                  <a:srgbClr val="000000"/>
                </a:solidFill>
                <a:effectLst/>
                <a:latin typeface="Helvetica Neue" panose="02000503000000020004" pitchFamily="2" charset="0"/>
              </a:rPr>
              <a:t>shmem</a:t>
            </a:r>
            <a:r>
              <a:rPr lang="en-US" dirty="0">
                <a:solidFill>
                  <a:srgbClr val="000000"/>
                </a:solidFill>
                <a:effectLst/>
                <a:latin typeface="Helvetica Neue" panose="02000503000000020004" pitchFamily="2" charset="0"/>
              </a:rPr>
              <a:t> and optimal model to show GPU programming can even more be efficiency with different method with same experiment (Transposing matrix with different set of matrix)</a:t>
            </a:r>
          </a:p>
          <a:p>
            <a:pPr>
              <a:buFont typeface="Arial" panose="020B0604020202020204" pitchFamily="34" charset="0"/>
              <a:buChar char="•"/>
            </a:pPr>
            <a:endParaRPr lang="en-US" dirty="0">
              <a:solidFill>
                <a:srgbClr val="000000"/>
              </a:solidFill>
              <a:latin typeface="Helvetica Neue" panose="02000503000000020004" pitchFamily="2" charset="0"/>
            </a:endParaRPr>
          </a:p>
          <a:p>
            <a:pPr>
              <a:buFont typeface="Arial" panose="020B0604020202020204" pitchFamily="34" charset="0"/>
              <a:buChar char="•"/>
            </a:pPr>
            <a:endParaRPr lang="en-US" dirty="0">
              <a:solidFill>
                <a:srgbClr val="000000"/>
              </a:solidFill>
              <a:latin typeface="Helvetica Neue" panose="02000503000000020004" pitchFamily="2" charset="0"/>
            </a:endParaRPr>
          </a:p>
          <a:p>
            <a:pPr>
              <a:buFont typeface="Arial" panose="020B0604020202020204" pitchFamily="34" charset="0"/>
              <a:buChar char="•"/>
            </a:pPr>
            <a:endParaRPr lang="en-US" dirty="0"/>
          </a:p>
          <a:p>
            <a:r>
              <a:rPr lang="en-US" b="1" dirty="0">
                <a:solidFill>
                  <a:srgbClr val="000000"/>
                </a:solidFill>
                <a:effectLst/>
                <a:latin typeface="Helvetica Neue" panose="02000503000000020004" pitchFamily="2" charset="0"/>
              </a:rPr>
              <a:t>CPU vs GPU </a:t>
            </a:r>
            <a:endParaRPr lang="en-US" dirty="0"/>
          </a:p>
          <a:p>
            <a:pPr>
              <a:buFont typeface="Arial" panose="020B0604020202020204" pitchFamily="34" charset="0"/>
              <a:buChar char="•"/>
            </a:pPr>
            <a:r>
              <a:rPr lang="en-US" dirty="0">
                <a:solidFill>
                  <a:srgbClr val="000000"/>
                </a:solidFill>
                <a:effectLst/>
                <a:latin typeface="Helvetica Neue" panose="02000503000000020004" pitchFamily="2" charset="0"/>
              </a:rPr>
              <a:t>The matrix transpose application is an application that calculates a value by multiplying a matrix of a size input by a user. A total of four sizes of matrices were performed, and each operation was performed 4 times to record the results of CPU and GPU.</a:t>
            </a:r>
          </a:p>
          <a:p>
            <a:pPr>
              <a:buFont typeface="Arial" panose="020B0604020202020204" pitchFamily="34" charset="0"/>
              <a:buChar char="•"/>
            </a:pPr>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dirty="0">
                <a:solidFill>
                  <a:srgbClr val="000000"/>
                </a:solidFill>
                <a:effectLst/>
                <a:latin typeface="Helvetica Neue" panose="02000503000000020004" pitchFamily="2" charset="0"/>
              </a:rPr>
              <a:t>For this line graph, There were huge difference in the time with transpose the matrix with same strategies(Naive) </a:t>
            </a:r>
          </a:p>
          <a:p>
            <a:pPr>
              <a:buFont typeface="Arial" panose="020B0604020202020204" pitchFamily="34" charset="0"/>
              <a:buChar char="•"/>
            </a:pPr>
            <a:r>
              <a:rPr lang="en-US" dirty="0">
                <a:solidFill>
                  <a:srgbClr val="000000"/>
                </a:solidFill>
                <a:effectLst/>
                <a:latin typeface="Helvetica Neue" panose="02000503000000020004" pitchFamily="2" charset="0"/>
              </a:rPr>
              <a:t>Time (</a:t>
            </a:r>
            <a:r>
              <a:rPr lang="en-US" dirty="0" err="1">
                <a:solidFill>
                  <a:srgbClr val="000000"/>
                </a:solidFill>
                <a:effectLst/>
                <a:latin typeface="Helvetica Neue" panose="02000503000000020004" pitchFamily="2" charset="0"/>
              </a:rPr>
              <a:t>ms</a:t>
            </a:r>
            <a:r>
              <a:rPr lang="en-US" dirty="0">
                <a:solidFill>
                  <a:srgbClr val="000000"/>
                </a:solidFill>
                <a:effectLst/>
                <a:latin typeface="Helvetica Neue" panose="02000503000000020004" pitchFamily="2" charset="0"/>
              </a:rPr>
              <a:t>)</a:t>
            </a:r>
          </a:p>
        </p:txBody>
      </p:sp>
      <p:sp>
        <p:nvSpPr>
          <p:cNvPr id="8" name="Text Placeholder 7">
            <a:extLst>
              <a:ext uri="{FF2B5EF4-FFF2-40B4-BE49-F238E27FC236}">
                <a16:creationId xmlns:a16="http://schemas.microsoft.com/office/drawing/2014/main" id="{CFE982BF-9E4B-03EB-134F-B1A8CB6A0DA8}"/>
              </a:ext>
            </a:extLst>
          </p:cNvPr>
          <p:cNvSpPr>
            <a:spLocks noGrp="1"/>
          </p:cNvSpPr>
          <p:nvPr>
            <p:ph type="body" sz="quarter" idx="24"/>
          </p:nvPr>
        </p:nvSpPr>
        <p:spPr>
          <a:xfrm>
            <a:off x="17797869" y="3990987"/>
            <a:ext cx="8274926" cy="527611"/>
          </a:xfrm>
        </p:spPr>
        <p:txBody>
          <a:bodyPr/>
          <a:lstStyle/>
          <a:p>
            <a:r>
              <a:rPr lang="en-US" dirty="0"/>
              <a:t>Method</a:t>
            </a:r>
          </a:p>
        </p:txBody>
      </p:sp>
      <p:sp>
        <p:nvSpPr>
          <p:cNvPr id="9" name="Text Placeholder 8">
            <a:extLst>
              <a:ext uri="{FF2B5EF4-FFF2-40B4-BE49-F238E27FC236}">
                <a16:creationId xmlns:a16="http://schemas.microsoft.com/office/drawing/2014/main" id="{89079F2D-0AD8-5DFB-9A0C-E45B02B0B952}"/>
              </a:ext>
            </a:extLst>
          </p:cNvPr>
          <p:cNvSpPr>
            <a:spLocks noGrp="1"/>
          </p:cNvSpPr>
          <p:nvPr>
            <p:ph type="body" sz="quarter" idx="25"/>
          </p:nvPr>
        </p:nvSpPr>
        <p:spPr>
          <a:xfrm>
            <a:off x="26119371" y="15911501"/>
            <a:ext cx="8704714" cy="560945"/>
          </a:xfrm>
        </p:spPr>
        <p:txBody>
          <a:bodyPr/>
          <a:lstStyle/>
          <a:p>
            <a:r>
              <a:rPr lang="en-US" dirty="0"/>
              <a:t>Result</a:t>
            </a:r>
          </a:p>
        </p:txBody>
      </p:sp>
      <p:sp>
        <p:nvSpPr>
          <p:cNvPr id="10" name="Text Placeholder 9">
            <a:extLst>
              <a:ext uri="{FF2B5EF4-FFF2-40B4-BE49-F238E27FC236}">
                <a16:creationId xmlns:a16="http://schemas.microsoft.com/office/drawing/2014/main" id="{66D85F58-8DE9-5B3E-40AF-3CE7A9680B00}"/>
              </a:ext>
            </a:extLst>
          </p:cNvPr>
          <p:cNvSpPr>
            <a:spLocks noGrp="1"/>
          </p:cNvSpPr>
          <p:nvPr>
            <p:ph type="body" sz="quarter" idx="26"/>
          </p:nvPr>
        </p:nvSpPr>
        <p:spPr>
          <a:xfrm>
            <a:off x="26371596" y="18926620"/>
            <a:ext cx="8272463" cy="1477328"/>
          </a:xfrm>
        </p:spPr>
        <p:txBody>
          <a:bodyPr/>
          <a:lstStyle/>
          <a:p>
            <a:pPr>
              <a:buFont typeface="Arial" panose="020B0604020202020204" pitchFamily="34" charset="0"/>
              <a:buChar char="•"/>
            </a:pPr>
            <a:r>
              <a:rPr lang="en-US" dirty="0">
                <a:solidFill>
                  <a:srgbClr val="000000"/>
                </a:solidFill>
                <a:effectLst/>
                <a:latin typeface="Helvetica Neue" panose="02000503000000020004" pitchFamily="2" charset="0"/>
              </a:rPr>
              <a:t>As this figure shows, There are huge difference with CPU and GPU in transposing the different size of the matrix. </a:t>
            </a:r>
          </a:p>
          <a:p>
            <a:pPr>
              <a:buFont typeface="Arial" panose="020B0604020202020204" pitchFamily="34" charset="0"/>
              <a:buChar char="•"/>
            </a:pPr>
            <a:r>
              <a:rPr lang="en-US" dirty="0">
                <a:solidFill>
                  <a:srgbClr val="000000"/>
                </a:solidFill>
                <a:effectLst/>
                <a:latin typeface="Helvetica Neue" panose="02000503000000020004" pitchFamily="2" charset="0"/>
              </a:rPr>
              <a:t>This even shows in GPU programming can make more optimizing the time on transpose matrix.</a:t>
            </a:r>
          </a:p>
        </p:txBody>
      </p:sp>
      <p:sp>
        <p:nvSpPr>
          <p:cNvPr id="11" name="Text Placeholder 10">
            <a:extLst>
              <a:ext uri="{FF2B5EF4-FFF2-40B4-BE49-F238E27FC236}">
                <a16:creationId xmlns:a16="http://schemas.microsoft.com/office/drawing/2014/main" id="{858FF131-AD4E-B363-95F8-46DC3BE64395}"/>
              </a:ext>
            </a:extLst>
          </p:cNvPr>
          <p:cNvSpPr>
            <a:spLocks noGrp="1"/>
          </p:cNvSpPr>
          <p:nvPr>
            <p:ph type="body" sz="quarter" idx="27"/>
          </p:nvPr>
        </p:nvSpPr>
        <p:spPr>
          <a:xfrm>
            <a:off x="35085089" y="12179086"/>
            <a:ext cx="8272463" cy="527611"/>
          </a:xfrm>
        </p:spPr>
        <p:txBody>
          <a:bodyPr/>
          <a:lstStyle/>
          <a:p>
            <a:r>
              <a:rPr lang="en-US" dirty="0"/>
              <a:t>Conclusion</a:t>
            </a:r>
          </a:p>
        </p:txBody>
      </p:sp>
      <p:sp>
        <p:nvSpPr>
          <p:cNvPr id="12" name="Text Placeholder 11">
            <a:extLst>
              <a:ext uri="{FF2B5EF4-FFF2-40B4-BE49-F238E27FC236}">
                <a16:creationId xmlns:a16="http://schemas.microsoft.com/office/drawing/2014/main" id="{2A7A40C7-2E64-BC2E-8F6F-275ACE7B5700}"/>
              </a:ext>
            </a:extLst>
          </p:cNvPr>
          <p:cNvSpPr>
            <a:spLocks noGrp="1"/>
          </p:cNvSpPr>
          <p:nvPr>
            <p:ph type="body" sz="quarter" idx="28"/>
          </p:nvPr>
        </p:nvSpPr>
        <p:spPr>
          <a:xfrm>
            <a:off x="35236144" y="12764091"/>
            <a:ext cx="8272462" cy="3385542"/>
          </a:xfrm>
        </p:spPr>
        <p:txBody>
          <a:bodyPr/>
          <a:lstStyle/>
          <a:p>
            <a:r>
              <a:rPr lang="en-US" b="1" dirty="0">
                <a:solidFill>
                  <a:srgbClr val="000000"/>
                </a:solidFill>
                <a:effectLst/>
                <a:latin typeface="Helvetica Neue" panose="02000503000000020004" pitchFamily="2" charset="0"/>
              </a:rPr>
              <a:t>From my Research Project.</a:t>
            </a:r>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dirty="0">
                <a:solidFill>
                  <a:srgbClr val="000000"/>
                </a:solidFill>
                <a:effectLst/>
                <a:latin typeface="Helvetica Neue" panose="02000503000000020004" pitchFamily="2" charset="0"/>
              </a:rPr>
              <a:t>In the research, when I experiment the transposing the matrix, check the time with CPU and GPU. For efficiency on CPU, and GPU, as research data shows we can find out CPU and GPU there are huge gap on running time.  Since Deep- learning treats  the big data set for training, CPU cannot be replace on GPU on the efficiency and memory especially on the time. </a:t>
            </a:r>
          </a:p>
          <a:p>
            <a:pPr>
              <a:buFont typeface="Arial" panose="020B0604020202020204" pitchFamily="34" charset="0"/>
              <a:buChar char="•"/>
            </a:pPr>
            <a:r>
              <a:rPr lang="en-US" dirty="0">
                <a:solidFill>
                  <a:srgbClr val="000000"/>
                </a:solidFill>
                <a:effectLst/>
                <a:latin typeface="Helvetica Neue" panose="02000503000000020004" pitchFamily="2" charset="0"/>
              </a:rPr>
              <a:t>For further research, considering the CPU and GPU working process, I need to think about the temperature check with CPU and GPU working process to check the other way of the efficiency.</a:t>
            </a:r>
          </a:p>
        </p:txBody>
      </p:sp>
      <p:sp>
        <p:nvSpPr>
          <p:cNvPr id="13" name="Text Placeholder 12">
            <a:extLst>
              <a:ext uri="{FF2B5EF4-FFF2-40B4-BE49-F238E27FC236}">
                <a16:creationId xmlns:a16="http://schemas.microsoft.com/office/drawing/2014/main" id="{82F12360-9112-8A62-C99C-756549DD1B68}"/>
              </a:ext>
            </a:extLst>
          </p:cNvPr>
          <p:cNvSpPr>
            <a:spLocks noGrp="1"/>
          </p:cNvSpPr>
          <p:nvPr>
            <p:ph type="body" sz="quarter" idx="29"/>
          </p:nvPr>
        </p:nvSpPr>
        <p:spPr/>
        <p:txBody>
          <a:bodyPr/>
          <a:lstStyle/>
          <a:p>
            <a:r>
              <a:rPr lang="en-US" dirty="0"/>
              <a:t>References</a:t>
            </a:r>
          </a:p>
        </p:txBody>
      </p:sp>
      <p:sp>
        <p:nvSpPr>
          <p:cNvPr id="14" name="Text Placeholder 13">
            <a:extLst>
              <a:ext uri="{FF2B5EF4-FFF2-40B4-BE49-F238E27FC236}">
                <a16:creationId xmlns:a16="http://schemas.microsoft.com/office/drawing/2014/main" id="{6A649161-1233-2C83-5C46-9BC157533990}"/>
              </a:ext>
            </a:extLst>
          </p:cNvPr>
          <p:cNvSpPr>
            <a:spLocks noGrp="1"/>
          </p:cNvSpPr>
          <p:nvPr>
            <p:ph type="body" sz="quarter" idx="30"/>
          </p:nvPr>
        </p:nvSpPr>
        <p:spPr>
          <a:xfrm>
            <a:off x="35147248" y="17036528"/>
            <a:ext cx="8272463" cy="4416594"/>
          </a:xfrm>
        </p:spPr>
        <p:txBody>
          <a:bodyPr/>
          <a:lstStyle/>
          <a:p>
            <a:r>
              <a:rPr lang="en-US" b="1" dirty="0">
                <a:solidFill>
                  <a:srgbClr val="000000"/>
                </a:solidFill>
                <a:effectLst/>
                <a:latin typeface="Helvetica Neue" panose="02000503000000020004" pitchFamily="2" charset="0"/>
              </a:rPr>
              <a:t>any Documentation or research for my project ...</a:t>
            </a:r>
            <a:endParaRPr lang="en-US" dirty="0">
              <a:effectLst/>
            </a:endParaRPr>
          </a:p>
          <a:p>
            <a:pPr marL="742950" lvl="1" indent="-285750">
              <a:buFont typeface="Arial" panose="020B0604020202020204" pitchFamily="34" charset="0"/>
              <a:buChar char="•"/>
            </a:pPr>
            <a:r>
              <a:rPr lang="en-US" u="sng" dirty="0">
                <a:solidFill>
                  <a:srgbClr val="000000"/>
                </a:solidFill>
                <a:effectLst/>
                <a:latin typeface="Helvetica Neue" panose="02000503000000020004" pitchFamily="2" charset="0"/>
                <a:hlinkClick r:id="rId3"/>
              </a:rPr>
              <a:t>https://www.intel.com/content/www/us/en/products/docs/processors/cpu-vs-gpu.html</a:t>
            </a:r>
            <a:r>
              <a:rPr lang="en-US" dirty="0">
                <a:solidFill>
                  <a:srgbClr val="000000"/>
                </a:solidFill>
                <a:effectLst/>
                <a:latin typeface="Helvetica Neue" panose="02000503000000020004" pitchFamily="2" charset="0"/>
              </a:rPr>
              <a:t> (For GPU Definition and CPU definition)</a:t>
            </a:r>
          </a:p>
          <a:p>
            <a:pPr marL="742950" lvl="1" indent="-285750">
              <a:buFont typeface="Arial" panose="020B0604020202020204" pitchFamily="34" charset="0"/>
              <a:buChar char="•"/>
            </a:pPr>
            <a:r>
              <a:rPr lang="en-US" u="sng" dirty="0">
                <a:solidFill>
                  <a:srgbClr val="000000"/>
                </a:solidFill>
                <a:effectLst/>
                <a:latin typeface="Helvetica Neue" panose="02000503000000020004" pitchFamily="2" charset="0"/>
                <a:hlinkClick r:id="rId4"/>
              </a:rPr>
              <a:t>https://www.mathworks.com/discovery/deep-learning.html</a:t>
            </a:r>
            <a:r>
              <a:rPr lang="en-US" dirty="0">
                <a:solidFill>
                  <a:srgbClr val="000000"/>
                </a:solidFill>
                <a:effectLst/>
                <a:latin typeface="Helvetica Neue" panose="02000503000000020004" pitchFamily="2" charset="0"/>
              </a:rPr>
              <a:t>(why I transpose matrix can be show the difference between GPU and CPU)</a:t>
            </a:r>
          </a:p>
          <a:p>
            <a:pPr marL="742950" lvl="1" indent="-285750">
              <a:buFont typeface="Arial" panose="020B0604020202020204" pitchFamily="34" charset="0"/>
              <a:buChar char="•"/>
            </a:pPr>
            <a:r>
              <a:rPr lang="en-US" u="sng" dirty="0">
                <a:solidFill>
                  <a:srgbClr val="000000"/>
                </a:solidFill>
                <a:effectLst/>
                <a:latin typeface="Helvetica Neue" panose="02000503000000020004" pitchFamily="2" charset="0"/>
                <a:hlinkClick r:id="rId5"/>
              </a:rPr>
              <a:t>https://en.wikipedia.org/wiki/In-place_matrix_transposition</a:t>
            </a:r>
            <a:r>
              <a:rPr lang="en-US" dirty="0">
                <a:solidFill>
                  <a:srgbClr val="000000"/>
                </a:solidFill>
                <a:effectLst/>
                <a:latin typeface="Helvetica Neue" panose="02000503000000020004" pitchFamily="2" charset="0"/>
              </a:rPr>
              <a:t> (Matrix Transpose </a:t>
            </a:r>
            <a:r>
              <a:rPr lang="en-US" dirty="0" err="1">
                <a:solidFill>
                  <a:srgbClr val="000000"/>
                </a:solidFill>
                <a:effectLst/>
                <a:latin typeface="Helvetica Neue" panose="02000503000000020004" pitchFamily="2" charset="0"/>
              </a:rPr>
              <a:t>iwth</a:t>
            </a:r>
            <a:r>
              <a:rPr lang="en-US" dirty="0">
                <a:solidFill>
                  <a:srgbClr val="000000"/>
                </a:solidFill>
                <a:effectLst/>
                <a:latin typeface="Helvetica Neue" panose="02000503000000020004" pitchFamily="2" charset="0"/>
              </a:rPr>
              <a:t> naive)</a:t>
            </a:r>
          </a:p>
          <a:p>
            <a:pPr marL="742950" lvl="1" indent="-285750">
              <a:buFont typeface="Arial" panose="020B0604020202020204" pitchFamily="34" charset="0"/>
              <a:buChar char="•"/>
            </a:pPr>
            <a:r>
              <a:rPr lang="en-US" u="sng" dirty="0">
                <a:solidFill>
                  <a:srgbClr val="000000"/>
                </a:solidFill>
                <a:effectLst/>
                <a:latin typeface="Helvetica Neue" panose="02000503000000020004" pitchFamily="2" charset="0"/>
                <a:hlinkClick r:id="rId6"/>
              </a:rPr>
              <a:t>https://kb.iu.edu/d/brcc</a:t>
            </a:r>
            <a:r>
              <a:rPr lang="en-US" dirty="0">
                <a:solidFill>
                  <a:srgbClr val="000000"/>
                </a:solidFill>
                <a:effectLst/>
                <a:latin typeface="Helvetica Neue" panose="02000503000000020004" pitchFamily="2" charset="0"/>
              </a:rPr>
              <a:t> (BigRed200 info)</a:t>
            </a:r>
          </a:p>
          <a:p>
            <a:pPr marL="742950" lvl="1" indent="-285750">
              <a:buFont typeface="Arial" panose="020B0604020202020204" pitchFamily="34" charset="0"/>
              <a:buChar char="•"/>
            </a:pPr>
            <a:r>
              <a:rPr lang="en-US" u="sng" dirty="0">
                <a:solidFill>
                  <a:srgbClr val="000000"/>
                </a:solidFill>
                <a:effectLst/>
                <a:latin typeface="Helvetica Neue" panose="02000503000000020004" pitchFamily="2" charset="0"/>
                <a:hlinkClick r:id="rId7"/>
              </a:rPr>
              <a:t>https://en.wikipedia.org/wiki/SHMEM</a:t>
            </a:r>
            <a:r>
              <a:rPr lang="en-US" dirty="0">
                <a:solidFill>
                  <a:srgbClr val="000000"/>
                </a:solidFill>
                <a:effectLst/>
                <a:latin typeface="Helvetica Neue" panose="02000503000000020004" pitchFamily="2" charset="0"/>
              </a:rPr>
              <a:t> (SHEM method)</a:t>
            </a:r>
          </a:p>
          <a:p>
            <a:endParaRPr lang="en-US" dirty="0">
              <a:solidFill>
                <a:srgbClr val="000000"/>
              </a:solidFill>
              <a:effectLst/>
              <a:latin typeface="Helvetica Neue" panose="02000503000000020004" pitchFamily="2" charset="0"/>
            </a:endParaRPr>
          </a:p>
        </p:txBody>
      </p:sp>
      <p:sp>
        <p:nvSpPr>
          <p:cNvPr id="15" name="Text Placeholder 14">
            <a:extLst>
              <a:ext uri="{FF2B5EF4-FFF2-40B4-BE49-F238E27FC236}">
                <a16:creationId xmlns:a16="http://schemas.microsoft.com/office/drawing/2014/main" id="{DE62F441-B419-E0BE-6016-0B2BCD4DA30A}"/>
              </a:ext>
            </a:extLst>
          </p:cNvPr>
          <p:cNvSpPr>
            <a:spLocks noGrp="1"/>
          </p:cNvSpPr>
          <p:nvPr>
            <p:ph type="body" sz="quarter" idx="96"/>
          </p:nvPr>
        </p:nvSpPr>
        <p:spPr>
          <a:xfrm>
            <a:off x="9133786" y="4611684"/>
            <a:ext cx="8271345" cy="5232202"/>
          </a:xfrm>
        </p:spPr>
        <p:txBody>
          <a:bodyPr/>
          <a:lstStyle/>
          <a:p>
            <a:r>
              <a:rPr lang="en-US" b="1" dirty="0">
                <a:solidFill>
                  <a:srgbClr val="000000"/>
                </a:solidFill>
                <a:effectLst/>
                <a:latin typeface="Helvetica Neue" panose="02000503000000020004" pitchFamily="2" charset="0"/>
              </a:rPr>
              <a:t>Why I choose to do Deep learning </a:t>
            </a:r>
            <a:r>
              <a:rPr lang="en-US" b="1" dirty="0" err="1">
                <a:solidFill>
                  <a:srgbClr val="000000"/>
                </a:solidFill>
                <a:effectLst/>
                <a:latin typeface="Helvetica Neue" panose="02000503000000020004" pitchFamily="2" charset="0"/>
              </a:rPr>
              <a:t>techique</a:t>
            </a:r>
            <a:endParaRPr lang="en-US" dirty="0">
              <a:solidFill>
                <a:srgbClr val="000000"/>
              </a:solidFill>
              <a:effectLst/>
              <a:latin typeface="Helvetica Neue" panose="02000503000000020004" pitchFamily="2" charset="0"/>
            </a:endParaRPr>
          </a:p>
          <a:p>
            <a:r>
              <a:rPr lang="en-US" b="1" dirty="0">
                <a:solidFill>
                  <a:srgbClr val="000000"/>
                </a:solidFill>
                <a:effectLst/>
                <a:latin typeface="Helvetica Neue" panose="02000503000000020004" pitchFamily="2" charset="0"/>
              </a:rPr>
              <a:t>Why I choose to use the transpose data to compare</a:t>
            </a:r>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dirty="0">
                <a:solidFill>
                  <a:srgbClr val="000000"/>
                </a:solidFill>
                <a:effectLst/>
                <a:latin typeface="Helvetica Neue" panose="02000503000000020004" pitchFamily="2" charset="0"/>
              </a:rPr>
              <a:t>For most deep learning methods use </a:t>
            </a:r>
            <a:r>
              <a:rPr lang="en-US" b="1" dirty="0">
                <a:solidFill>
                  <a:srgbClr val="0C6297"/>
                </a:solidFill>
                <a:effectLst/>
                <a:latin typeface="Helvetica Neue" panose="02000503000000020004" pitchFamily="2" charset="0"/>
                <a:hlinkClick r:id="rId8"/>
              </a:rPr>
              <a:t>neural network</a:t>
            </a:r>
            <a:r>
              <a:rPr lang="en-US" dirty="0">
                <a:solidFill>
                  <a:srgbClr val="000000"/>
                </a:solidFill>
                <a:effectLst/>
                <a:latin typeface="Helvetica Neue" panose="02000503000000020004" pitchFamily="2" charset="0"/>
              </a:rPr>
              <a:t> architectures, which is why deep learning models are often referred to as </a:t>
            </a:r>
            <a:r>
              <a:rPr lang="en-US" b="1" dirty="0">
                <a:solidFill>
                  <a:srgbClr val="000000"/>
                </a:solidFill>
                <a:effectLst/>
                <a:latin typeface="Helvetica Neue" panose="02000503000000020004" pitchFamily="2" charset="0"/>
              </a:rPr>
              <a:t>deep neural networks</a:t>
            </a:r>
            <a:r>
              <a:rPr lang="en-US" dirty="0">
                <a:solidFill>
                  <a:srgbClr val="000000"/>
                </a:solidFill>
                <a:effectLst/>
                <a:latin typeface="Helvetica Neue" panose="02000503000000020004" pitchFamily="2" charset="0"/>
              </a:rPr>
              <a:t>.</a:t>
            </a:r>
          </a:p>
          <a:p>
            <a:pPr>
              <a:buFont typeface="Arial" panose="020B0604020202020204" pitchFamily="34" charset="0"/>
              <a:buChar char="•"/>
            </a:pPr>
            <a:r>
              <a:rPr lang="en-US" dirty="0">
                <a:solidFill>
                  <a:srgbClr val="000000"/>
                </a:solidFill>
                <a:effectLst/>
                <a:latin typeface="Helvetica Neue" panose="02000503000000020004" pitchFamily="2" charset="0"/>
              </a:rPr>
              <a:t>Deep learning models are trained by using large sets of labeled data and neural network architectures that learn features directly from the data without the need for manual feature extraction.</a:t>
            </a:r>
          </a:p>
          <a:p>
            <a:pPr>
              <a:buFont typeface="Arial" panose="020B0604020202020204" pitchFamily="34" charset="0"/>
              <a:buChar char="•"/>
            </a:pPr>
            <a:r>
              <a:rPr lang="en-US" dirty="0">
                <a:solidFill>
                  <a:srgbClr val="000000"/>
                </a:solidFill>
                <a:effectLst/>
                <a:latin typeface="Helvetica Neue" panose="02000503000000020004" pitchFamily="2" charset="0"/>
              </a:rPr>
              <a:t>And the Transposing the matrix is the one of the way or step that feature the dataset for the deep learning.</a:t>
            </a:r>
          </a:p>
          <a:p>
            <a:endParaRPr lang="en-US" dirty="0"/>
          </a:p>
        </p:txBody>
      </p:sp>
      <p:sp>
        <p:nvSpPr>
          <p:cNvPr id="16" name="Text Placeholder 15">
            <a:extLst>
              <a:ext uri="{FF2B5EF4-FFF2-40B4-BE49-F238E27FC236}">
                <a16:creationId xmlns:a16="http://schemas.microsoft.com/office/drawing/2014/main" id="{77C4F309-46BC-9E5D-1E88-37D1B16A7F7C}"/>
              </a:ext>
            </a:extLst>
          </p:cNvPr>
          <p:cNvSpPr>
            <a:spLocks noGrp="1"/>
          </p:cNvSpPr>
          <p:nvPr>
            <p:ph type="body" sz="quarter" idx="136"/>
          </p:nvPr>
        </p:nvSpPr>
        <p:spPr>
          <a:xfrm>
            <a:off x="26462419" y="4580154"/>
            <a:ext cx="8274926" cy="4308872"/>
          </a:xfrm>
        </p:spPr>
        <p:txBody>
          <a:bodyPr/>
          <a:lstStyle/>
          <a:p>
            <a:r>
              <a:rPr lang="en-US" b="1" dirty="0">
                <a:solidFill>
                  <a:srgbClr val="000000"/>
                </a:solidFill>
                <a:effectLst/>
                <a:latin typeface="Helvetica Neue" panose="02000503000000020004" pitchFamily="2" charset="0"/>
              </a:rPr>
              <a:t>With various Model for Transpose </a:t>
            </a:r>
            <a:endParaRPr lang="en-US" dirty="0">
              <a:solidFill>
                <a:srgbClr val="000000"/>
              </a:solidFill>
              <a:effectLst/>
              <a:latin typeface="Helvetica Neue" panose="02000503000000020004" pitchFamily="2" charset="0"/>
            </a:endParaRPr>
          </a:p>
          <a:p>
            <a:r>
              <a:rPr lang="en-US" b="1" dirty="0" err="1">
                <a:solidFill>
                  <a:srgbClr val="000000"/>
                </a:solidFill>
                <a:effectLst/>
                <a:latin typeface="Helvetica Neue" panose="02000503000000020004" pitchFamily="2" charset="0"/>
              </a:rPr>
              <a:t>Shmem</a:t>
            </a:r>
            <a:r>
              <a:rPr lang="en-US" b="1" dirty="0">
                <a:solidFill>
                  <a:srgbClr val="000000"/>
                </a:solidFill>
                <a:effectLst/>
                <a:latin typeface="Helvetica Neue" panose="02000503000000020004" pitchFamily="2" charset="0"/>
              </a:rPr>
              <a:t>, optimal, Naive with different size of the data set.</a:t>
            </a:r>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dirty="0">
                <a:solidFill>
                  <a:srgbClr val="000000"/>
                </a:solidFill>
                <a:effectLst/>
                <a:latin typeface="Helvetica Neue" panose="02000503000000020004" pitchFamily="2" charset="0"/>
              </a:rPr>
              <a:t>As this graph shows, There are even more optimal and reduce the time for the transpose the program.</a:t>
            </a:r>
          </a:p>
          <a:p>
            <a:pPr>
              <a:buFont typeface="Arial" panose="020B0604020202020204" pitchFamily="34" charset="0"/>
              <a:buChar char="•"/>
            </a:pPr>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b="1" dirty="0">
                <a:solidFill>
                  <a:srgbClr val="000000"/>
                </a:solidFill>
                <a:effectLst/>
                <a:latin typeface="Helvetica Neue" panose="02000503000000020004" pitchFamily="2" charset="0"/>
              </a:rPr>
              <a:t>SHMEM</a:t>
            </a:r>
            <a:r>
              <a:rPr lang="en-US" dirty="0">
                <a:solidFill>
                  <a:srgbClr val="000000"/>
                </a:solidFill>
                <a:effectLst/>
                <a:latin typeface="Helvetica Neue" panose="02000503000000020004" pitchFamily="2" charset="0"/>
              </a:rPr>
              <a:t> is a family of parallel programming libraries, providing one-sided parallel-processing interfaces for low-latency distributed-memory supercomputers. </a:t>
            </a:r>
          </a:p>
          <a:p>
            <a:endParaRPr lang="en-US" dirty="0">
              <a:solidFill>
                <a:srgbClr val="000000"/>
              </a:solidFill>
              <a:effectLst/>
              <a:latin typeface="Helvetica Neue" panose="02000503000000020004" pitchFamily="2" charset="0"/>
            </a:endParaRPr>
          </a:p>
          <a:p>
            <a:pPr>
              <a:buFont typeface="Arial" panose="020B0604020202020204" pitchFamily="34" charset="0"/>
              <a:buChar char="•"/>
            </a:pPr>
            <a:r>
              <a:rPr lang="en-US" dirty="0">
                <a:solidFill>
                  <a:srgbClr val="000000"/>
                </a:solidFill>
                <a:effectLst/>
                <a:latin typeface="Helvetica Neue" panose="02000503000000020004" pitchFamily="2" charset="0"/>
              </a:rPr>
              <a:t>The SHMEM acronym was subsequently reverse engineered to mean "Symmetric Hierarchical </a:t>
            </a:r>
            <a:r>
              <a:rPr lang="en-US" dirty="0" err="1">
                <a:solidFill>
                  <a:srgbClr val="000000"/>
                </a:solidFill>
                <a:effectLst/>
                <a:latin typeface="Helvetica Neue" panose="02000503000000020004" pitchFamily="2" charset="0"/>
              </a:rPr>
              <a:t>MEMory</a:t>
            </a:r>
            <a:r>
              <a:rPr lang="en-US" dirty="0">
                <a:solidFill>
                  <a:srgbClr val="000000"/>
                </a:solidFill>
                <a:effectLst/>
                <a:latin typeface="Helvetica Neue" panose="02000503000000020004" pitchFamily="2" charset="0"/>
              </a:rPr>
              <a:t>” </a:t>
            </a:r>
          </a:p>
          <a:p>
            <a:endParaRPr lang="en-US" dirty="0"/>
          </a:p>
        </p:txBody>
      </p:sp>
      <p:sp>
        <p:nvSpPr>
          <p:cNvPr id="17" name="Text Placeholder 16">
            <a:extLst>
              <a:ext uri="{FF2B5EF4-FFF2-40B4-BE49-F238E27FC236}">
                <a16:creationId xmlns:a16="http://schemas.microsoft.com/office/drawing/2014/main" id="{F7024FB7-F496-AE84-568E-BA9E0719E1F4}"/>
              </a:ext>
            </a:extLst>
          </p:cNvPr>
          <p:cNvSpPr>
            <a:spLocks noGrp="1"/>
          </p:cNvSpPr>
          <p:nvPr>
            <p:ph type="body" sz="quarter" idx="137"/>
          </p:nvPr>
        </p:nvSpPr>
        <p:spPr/>
        <p:txBody>
          <a:bodyPr/>
          <a:lstStyle/>
          <a:p>
            <a:r>
              <a:rPr lang="en-US" dirty="0"/>
              <a:t>Method</a:t>
            </a:r>
          </a:p>
        </p:txBody>
      </p:sp>
      <p:sp>
        <p:nvSpPr>
          <p:cNvPr id="18" name="Text Placeholder 17">
            <a:extLst>
              <a:ext uri="{FF2B5EF4-FFF2-40B4-BE49-F238E27FC236}">
                <a16:creationId xmlns:a16="http://schemas.microsoft.com/office/drawing/2014/main" id="{1DFA2C35-6ADB-BF10-54FE-08BB18A1955A}"/>
              </a:ext>
            </a:extLst>
          </p:cNvPr>
          <p:cNvSpPr>
            <a:spLocks noGrp="1"/>
          </p:cNvSpPr>
          <p:nvPr>
            <p:ph type="body" sz="quarter" idx="161"/>
          </p:nvPr>
        </p:nvSpPr>
        <p:spPr/>
        <p:txBody>
          <a:bodyPr/>
          <a:lstStyle/>
          <a:p>
            <a:r>
              <a:rPr lang="en-US" dirty="0" err="1"/>
              <a:t>Daeyeop</a:t>
            </a:r>
            <a:r>
              <a:rPr lang="en-US" dirty="0"/>
              <a:t> Kim</a:t>
            </a:r>
          </a:p>
        </p:txBody>
      </p:sp>
      <p:sp>
        <p:nvSpPr>
          <p:cNvPr id="19" name="Text Placeholder 18">
            <a:extLst>
              <a:ext uri="{FF2B5EF4-FFF2-40B4-BE49-F238E27FC236}">
                <a16:creationId xmlns:a16="http://schemas.microsoft.com/office/drawing/2014/main" id="{A75FABC5-AFB2-6741-EFF4-D0CE14D1D0D4}"/>
              </a:ext>
            </a:extLst>
          </p:cNvPr>
          <p:cNvSpPr>
            <a:spLocks noGrp="1"/>
          </p:cNvSpPr>
          <p:nvPr>
            <p:ph type="body" sz="quarter" idx="195"/>
          </p:nvPr>
        </p:nvSpPr>
        <p:spPr>
          <a:xfrm>
            <a:off x="26316697" y="16761414"/>
            <a:ext cx="8586651" cy="1754326"/>
          </a:xfrm>
        </p:spPr>
        <p:txBody>
          <a:bodyPr/>
          <a:lstStyle/>
          <a:p>
            <a:pPr algn="l"/>
            <a:r>
              <a:rPr lang="en-US" b="1" dirty="0">
                <a:solidFill>
                  <a:srgbClr val="000000"/>
                </a:solidFill>
                <a:effectLst/>
                <a:latin typeface="Helvetica Neue" panose="02000503000000020004" pitchFamily="2" charset="0"/>
              </a:rPr>
              <a:t>GPU vs CPU</a:t>
            </a:r>
            <a:endParaRPr lang="en-US" dirty="0">
              <a:solidFill>
                <a:srgbClr val="000000"/>
              </a:solidFill>
              <a:effectLst/>
              <a:latin typeface="Helvetica Neue" panose="02000503000000020004" pitchFamily="2" charset="0"/>
            </a:endParaRPr>
          </a:p>
          <a:p>
            <a:pPr algn="l">
              <a:buFont typeface="Arial" panose="020B0604020202020204" pitchFamily="34" charset="0"/>
              <a:buChar char="•"/>
            </a:pPr>
            <a:r>
              <a:rPr lang="en-US" dirty="0">
                <a:solidFill>
                  <a:srgbClr val="000000"/>
                </a:solidFill>
                <a:effectLst/>
                <a:latin typeface="Helvetica Neue" panose="02000503000000020004" pitchFamily="2" charset="0"/>
              </a:rPr>
              <a:t>This figure is for showing the how the process time difference with the CPU and GPU with different size of the matrix or dataset.</a:t>
            </a:r>
          </a:p>
          <a:p>
            <a:pPr algn="l">
              <a:buFont typeface="Arial" panose="020B0604020202020204" pitchFamily="34" charset="0"/>
              <a:buChar char="•"/>
            </a:pPr>
            <a:r>
              <a:rPr lang="en-US" dirty="0">
                <a:solidFill>
                  <a:srgbClr val="000000"/>
                </a:solidFill>
                <a:effectLst/>
                <a:latin typeface="Helvetica Neue" panose="02000503000000020004" pitchFamily="2" charset="0"/>
              </a:rPr>
              <a:t>And it shows how GPU programming can reduce the time for the same experiment at the same time.</a:t>
            </a:r>
            <a:endParaRPr lang="en-US" dirty="0"/>
          </a:p>
        </p:txBody>
      </p:sp>
      <p:sp>
        <p:nvSpPr>
          <p:cNvPr id="20" name="Text Placeholder 19">
            <a:extLst>
              <a:ext uri="{FF2B5EF4-FFF2-40B4-BE49-F238E27FC236}">
                <a16:creationId xmlns:a16="http://schemas.microsoft.com/office/drawing/2014/main" id="{3BACED76-9DD7-97AA-2044-90954A1D9417}"/>
              </a:ext>
            </a:extLst>
          </p:cNvPr>
          <p:cNvSpPr>
            <a:spLocks noGrp="1"/>
          </p:cNvSpPr>
          <p:nvPr>
            <p:ph type="body" sz="quarter" idx="196"/>
          </p:nvPr>
        </p:nvSpPr>
        <p:spPr>
          <a:xfrm>
            <a:off x="5225143" y="180134"/>
            <a:ext cx="33440914" cy="769441"/>
          </a:xfrm>
        </p:spPr>
        <p:txBody>
          <a:bodyPr/>
          <a:lstStyle/>
          <a:p>
            <a:r>
              <a:rPr lang="en-US" b="1" dirty="0">
                <a:effectLst/>
                <a:latin typeface="Helvetica Neue" panose="02000503000000020004" pitchFamily="2" charset="0"/>
              </a:rPr>
              <a:t>Is CPU and be replace in GPU?</a:t>
            </a:r>
            <a:endParaRPr lang="en-US" dirty="0">
              <a:effectLst/>
              <a:latin typeface="Helvetica Neue" panose="02000503000000020004" pitchFamily="2" charset="0"/>
            </a:endParaRPr>
          </a:p>
        </p:txBody>
      </p:sp>
      <p:pic>
        <p:nvPicPr>
          <p:cNvPr id="21" name="Picture 20">
            <a:extLst>
              <a:ext uri="{FF2B5EF4-FFF2-40B4-BE49-F238E27FC236}">
                <a16:creationId xmlns:a16="http://schemas.microsoft.com/office/drawing/2014/main" id="{8DB2D276-5AA6-8424-BCC9-77CC7CB400C4}"/>
              </a:ext>
            </a:extLst>
          </p:cNvPr>
          <p:cNvPicPr>
            <a:picLocks noChangeAspect="1"/>
          </p:cNvPicPr>
          <p:nvPr/>
        </p:nvPicPr>
        <p:blipFill>
          <a:blip r:embed="rId9"/>
          <a:stretch>
            <a:fillRect/>
          </a:stretch>
        </p:blipFill>
        <p:spPr>
          <a:xfrm>
            <a:off x="8563801" y="16394130"/>
            <a:ext cx="8937485" cy="4416594"/>
          </a:xfrm>
          <a:prstGeom prst="rect">
            <a:avLst/>
          </a:prstGeom>
        </p:spPr>
      </p:pic>
      <p:pic>
        <p:nvPicPr>
          <p:cNvPr id="22" name="Picture 21">
            <a:extLst>
              <a:ext uri="{FF2B5EF4-FFF2-40B4-BE49-F238E27FC236}">
                <a16:creationId xmlns:a16="http://schemas.microsoft.com/office/drawing/2014/main" id="{B486C377-388E-EC72-6B32-CCD585B1D98D}"/>
              </a:ext>
            </a:extLst>
          </p:cNvPr>
          <p:cNvPicPr>
            <a:picLocks noChangeAspect="1"/>
          </p:cNvPicPr>
          <p:nvPr/>
        </p:nvPicPr>
        <p:blipFill>
          <a:blip r:embed="rId10"/>
          <a:stretch>
            <a:fillRect/>
          </a:stretch>
        </p:blipFill>
        <p:spPr>
          <a:xfrm>
            <a:off x="9039963" y="8529825"/>
            <a:ext cx="8461323" cy="4859323"/>
          </a:xfrm>
          <a:prstGeom prst="rect">
            <a:avLst/>
          </a:prstGeom>
        </p:spPr>
      </p:pic>
      <p:pic>
        <p:nvPicPr>
          <p:cNvPr id="23" name="Picture 22">
            <a:extLst>
              <a:ext uri="{FF2B5EF4-FFF2-40B4-BE49-F238E27FC236}">
                <a16:creationId xmlns:a16="http://schemas.microsoft.com/office/drawing/2014/main" id="{84E7B0CA-F288-FC0E-225E-18D6319AEA18}"/>
              </a:ext>
            </a:extLst>
          </p:cNvPr>
          <p:cNvPicPr>
            <a:picLocks noChangeAspect="1"/>
          </p:cNvPicPr>
          <p:nvPr/>
        </p:nvPicPr>
        <p:blipFill>
          <a:blip r:embed="rId11"/>
          <a:stretch>
            <a:fillRect/>
          </a:stretch>
        </p:blipFill>
        <p:spPr>
          <a:xfrm>
            <a:off x="17590182" y="13870190"/>
            <a:ext cx="8206026" cy="4914597"/>
          </a:xfrm>
          <a:prstGeom prst="rect">
            <a:avLst/>
          </a:prstGeom>
        </p:spPr>
      </p:pic>
      <p:pic>
        <p:nvPicPr>
          <p:cNvPr id="26" name="Picture 25">
            <a:extLst>
              <a:ext uri="{FF2B5EF4-FFF2-40B4-BE49-F238E27FC236}">
                <a16:creationId xmlns:a16="http://schemas.microsoft.com/office/drawing/2014/main" id="{CCC6A657-9D54-5503-4C3C-77DB4CE84E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581864" y="19596909"/>
            <a:ext cx="8566484" cy="711185"/>
          </a:xfrm>
          <a:prstGeom prst="rect">
            <a:avLst/>
          </a:prstGeom>
        </p:spPr>
      </p:pic>
      <p:pic>
        <p:nvPicPr>
          <p:cNvPr id="27" name="Picture 26">
            <a:extLst>
              <a:ext uri="{FF2B5EF4-FFF2-40B4-BE49-F238E27FC236}">
                <a16:creationId xmlns:a16="http://schemas.microsoft.com/office/drawing/2014/main" id="{3768603A-36CD-C34B-BFB6-B50EDE4B471E}"/>
              </a:ext>
            </a:extLst>
          </p:cNvPr>
          <p:cNvPicPr>
            <a:picLocks noChangeAspect="1"/>
          </p:cNvPicPr>
          <p:nvPr/>
        </p:nvPicPr>
        <p:blipFill>
          <a:blip r:embed="rId13"/>
          <a:stretch>
            <a:fillRect/>
          </a:stretch>
        </p:blipFill>
        <p:spPr>
          <a:xfrm>
            <a:off x="26208267" y="8796778"/>
            <a:ext cx="8475287" cy="5073412"/>
          </a:xfrm>
          <a:prstGeom prst="rect">
            <a:avLst/>
          </a:prstGeom>
        </p:spPr>
      </p:pic>
      <p:pic>
        <p:nvPicPr>
          <p:cNvPr id="29" name="Picture 28">
            <a:extLst>
              <a:ext uri="{FF2B5EF4-FFF2-40B4-BE49-F238E27FC236}">
                <a16:creationId xmlns:a16="http://schemas.microsoft.com/office/drawing/2014/main" id="{3EDA7B46-8FDE-EE2E-797C-F4171C214B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72795" y="14161265"/>
            <a:ext cx="8998900" cy="1344175"/>
          </a:xfrm>
          <a:prstGeom prst="rect">
            <a:avLst/>
          </a:prstGeom>
        </p:spPr>
      </p:pic>
      <p:pic>
        <p:nvPicPr>
          <p:cNvPr id="30" name="Picture 29">
            <a:extLst>
              <a:ext uri="{FF2B5EF4-FFF2-40B4-BE49-F238E27FC236}">
                <a16:creationId xmlns:a16="http://schemas.microsoft.com/office/drawing/2014/main" id="{8EE0595A-9070-93D4-B49F-F09FE19B2620}"/>
              </a:ext>
            </a:extLst>
          </p:cNvPr>
          <p:cNvPicPr>
            <a:picLocks noChangeAspect="1"/>
          </p:cNvPicPr>
          <p:nvPr/>
        </p:nvPicPr>
        <p:blipFill>
          <a:blip r:embed="rId15"/>
          <a:stretch>
            <a:fillRect/>
          </a:stretch>
        </p:blipFill>
        <p:spPr>
          <a:xfrm>
            <a:off x="35457941" y="3324703"/>
            <a:ext cx="7828867" cy="5073413"/>
          </a:xfrm>
          <a:prstGeom prst="rect">
            <a:avLst/>
          </a:prstGeom>
        </p:spPr>
      </p:pic>
      <p:pic>
        <p:nvPicPr>
          <p:cNvPr id="31" name="Picture 30">
            <a:extLst>
              <a:ext uri="{FF2B5EF4-FFF2-40B4-BE49-F238E27FC236}">
                <a16:creationId xmlns:a16="http://schemas.microsoft.com/office/drawing/2014/main" id="{4E4C64FA-7508-3D1A-3A37-F24B77DA0AE3}"/>
              </a:ext>
            </a:extLst>
          </p:cNvPr>
          <p:cNvPicPr>
            <a:picLocks noChangeAspect="1"/>
          </p:cNvPicPr>
          <p:nvPr/>
        </p:nvPicPr>
        <p:blipFill>
          <a:blip r:embed="rId16"/>
          <a:stretch>
            <a:fillRect/>
          </a:stretch>
        </p:blipFill>
        <p:spPr>
          <a:xfrm>
            <a:off x="35345022" y="8369419"/>
            <a:ext cx="7876913" cy="3780970"/>
          </a:xfrm>
          <a:prstGeom prst="rect">
            <a:avLst/>
          </a:prstGeom>
        </p:spPr>
      </p:pic>
    </p:spTree>
    <p:extLst>
      <p:ext uri="{BB962C8B-B14F-4D97-AF65-F5344CB8AC3E}">
        <p14:creationId xmlns:p14="http://schemas.microsoft.com/office/powerpoint/2010/main" val="1394695677"/>
      </p:ext>
    </p:extLst>
  </p:cSld>
  <p:clrMapOvr>
    <a:masterClrMapping/>
  </p:clrMapOvr>
</p:sld>
</file>

<file path=ppt/theme/theme1.xml><?xml version="1.0" encoding="utf-8"?>
<a:theme xmlns:a="http://schemas.openxmlformats.org/drawingml/2006/main" name="48x96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PosterPresentations.com-48x96-Template</Template>
  <TotalTime>1477</TotalTime>
  <Words>1129</Words>
  <Application>Microsoft Macintosh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Century Gothic</vt:lpstr>
      <vt:lpstr>Helvetica Neue</vt:lpstr>
      <vt:lpstr>Times New Roman</vt:lpstr>
      <vt:lpstr>Trebuchet MS</vt:lpstr>
      <vt:lpstr>48x96 Template</vt:lpstr>
      <vt:lpstr>Without Guides</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48x96 PowerPoint Presentation</dc:title>
  <dc:subject>Research poster presentation template </dc:subject>
  <dc:creator>PosterPresentations.com </dc:creator>
  <cp:keywords>48x96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김 대엽</cp:lastModifiedBy>
  <cp:revision>46</cp:revision>
  <dcterms:created xsi:type="dcterms:W3CDTF">2012-02-09T21:25:37Z</dcterms:created>
  <dcterms:modified xsi:type="dcterms:W3CDTF">2022-12-09T10:57:51Z</dcterms:modified>
  <cp:category>Research poster templates </cp:category>
</cp:coreProperties>
</file>